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10287000" cx="18288000"/>
  <p:notesSz cx="6858000" cy="9144000"/>
  <p:embeddedFontLst>
    <p:embeddedFont>
      <p:font typeface="Playfair Display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im18oxoXJ37IC6x1R5EUD4U48C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layfairDisplay-bold.fntdata"/><Relationship Id="rId14" Type="http://schemas.openxmlformats.org/officeDocument/2006/relationships/font" Target="fonts/PlayfairDisplay-regular.fntdata"/><Relationship Id="rId17" Type="http://schemas.openxmlformats.org/officeDocument/2006/relationships/font" Target="fonts/PlayfairDisplay-boldItalic.fntdata"/><Relationship Id="rId16" Type="http://schemas.openxmlformats.org/officeDocument/2006/relationships/font" Target="fonts/PlayfairDisplay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4.gif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5" name="Google Shape;10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4" name="Google Shape;11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3" name="Google Shape;12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7" name="Google Shape;13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6bc40e11a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7" name="Google Shape;147;g36bc40e11a6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9" name="Google Shape;16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7.png"/><Relationship Id="rId6" Type="http://schemas.openxmlformats.org/officeDocument/2006/relationships/image" Target="../media/image4.gif"/><Relationship Id="rId7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4.gif"/><Relationship Id="rId6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9" Type="http://schemas.openxmlformats.org/officeDocument/2006/relationships/hyperlink" Target="https://github.com/Mahi694" TargetMode="External"/><Relationship Id="rId5" Type="http://schemas.openxmlformats.org/officeDocument/2006/relationships/image" Target="../media/image4.gif"/><Relationship Id="rId6" Type="http://schemas.openxmlformats.org/officeDocument/2006/relationships/hyperlink" Target="https://www.linkedin.com/in/arpit-singh-45433b311/" TargetMode="External"/><Relationship Id="rId7" Type="http://schemas.openxmlformats.org/officeDocument/2006/relationships/hyperlink" Target="https://github.com/Arpit-Singh320" TargetMode="External"/><Relationship Id="rId8" Type="http://schemas.openxmlformats.org/officeDocument/2006/relationships/hyperlink" Target="https://www.linkedin.com/in/mahi-gupta-124866329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8AD8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rect b="b" l="l" r="r" t="t"/>
            <a:pathLst>
              <a:path extrusionOk="0" h="1636090" w="1870386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-2125" l="-3379" r="-3377" t="0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rect b="b" l="l" r="r" t="t"/>
            <a:pathLst>
              <a:path extrusionOk="0" h="1720114" w="4256942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25736" l="0" r="0" t="-12441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10798857">
            <a:off x="2913591" y="2777295"/>
            <a:ext cx="11569794" cy="6479083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rect b="b" l="l" r="r" t="t"/>
            <a:pathLst>
              <a:path extrusionOk="0" h="4386202" w="4084712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3659" r="-3714" t="0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5"/>
              <a:buFont typeface="Arial"/>
              <a:buNone/>
            </a:pPr>
            <a:r>
              <a:rPr b="0" i="0" lang="en-US" sz="9605" u="none" cap="none" strike="noStrik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9605" u="none" cap="none" strike="noStrik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725767" y="7172100"/>
            <a:ext cx="45387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98"/>
              <a:buFont typeface="Arial"/>
              <a:buNone/>
            </a:pPr>
            <a:r>
              <a:rPr b="1" lang="en-US" sz="6300">
                <a:solidFill>
                  <a:srgbClr val="D9D9D9"/>
                </a:solidFill>
              </a:rPr>
              <a:t>HackSmith</a:t>
            </a:r>
            <a:endParaRPr b="1" sz="63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634489" y="-4581802"/>
            <a:ext cx="15357113" cy="19755391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8" name="Google Shape;98;p2"/>
          <p:cNvSpPr txBox="1"/>
          <p:nvPr/>
        </p:nvSpPr>
        <p:spPr>
          <a:xfrm>
            <a:off x="2125200" y="446775"/>
            <a:ext cx="14037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r>
              <a:rPr i="0" lang="en-US" sz="6300" u="none" cap="none" strike="noStrike">
                <a:solidFill>
                  <a:srgbClr val="FFFFFF"/>
                </a:solidFill>
              </a:rPr>
              <a:t> THEME &amp; PROBLEM STATEMENT</a:t>
            </a:r>
            <a:endParaRPr i="0" sz="6300" u="none" cap="none" strike="noStrike">
              <a:solidFill>
                <a:srgbClr val="FFFFFF"/>
              </a:solidFill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1080750" y="8462375"/>
            <a:ext cx="16464600" cy="1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 sz="4200">
                <a:solidFill>
                  <a:schemeClr val="lt2"/>
                </a:solidFill>
              </a:rPr>
              <a:t>"</a:t>
            </a:r>
            <a:r>
              <a:rPr b="1" i="1" lang="en-US" sz="3000">
                <a:solidFill>
                  <a:schemeClr val="lt2"/>
                </a:solidFill>
              </a:rPr>
              <a:t>People don't want more travel tools—they want transformation.</a:t>
            </a:r>
            <a:endParaRPr b="1" i="1" sz="3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 sz="3000">
                <a:solidFill>
                  <a:schemeClr val="lt2"/>
                </a:solidFill>
              </a:rPr>
              <a:t>Radhe makes planning the first magical step of the journey</a:t>
            </a:r>
            <a:r>
              <a:rPr b="1" i="1" lang="en-US" sz="4200">
                <a:solidFill>
                  <a:schemeClr val="lt2"/>
                </a:solidFill>
              </a:rPr>
              <a:t>."</a:t>
            </a:r>
            <a:endParaRPr b="1" sz="4200">
              <a:solidFill>
                <a:schemeClr val="lt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0" name="Google Shape;100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261340" y="2409210"/>
            <a:ext cx="9765318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"/>
          <p:cNvSpPr txBox="1"/>
          <p:nvPr/>
        </p:nvSpPr>
        <p:spPr>
          <a:xfrm>
            <a:off x="1080750" y="2547588"/>
            <a:ext cx="16464600" cy="54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2"/>
                </a:solidFill>
              </a:rPr>
              <a:t>Planning a trip today feels more like a chore than an adventure.</a:t>
            </a:r>
            <a:endParaRPr sz="34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lang="en-US" sz="3000">
                <a:solidFill>
                  <a:schemeClr val="lt2"/>
                </a:solidFill>
              </a:rPr>
              <a:t>Travelers waste 40+ hours juggling 20+ websites—battling decision fatigue, generic suggestions, and endless rework.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lang="en-US" sz="3000">
                <a:solidFill>
                  <a:schemeClr val="lt2"/>
                </a:solidFill>
              </a:rPr>
              <a:t>Excitement fades as fragmented tools, repetitive searches, and last-minute chaos drain the joy from the journey.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lang="en-US" sz="3000">
                <a:solidFill>
                  <a:schemeClr val="lt2"/>
                </a:solidFill>
              </a:rPr>
              <a:t>Most tools offer options. But what people truly want is </a:t>
            </a:r>
            <a:r>
              <a:rPr b="1" lang="en-US" sz="3000">
                <a:solidFill>
                  <a:schemeClr val="lt2"/>
                </a:solidFill>
              </a:rPr>
              <a:t>personalized, stress-free transformation</a:t>
            </a:r>
            <a:r>
              <a:rPr lang="en-US" sz="3000">
                <a:solidFill>
                  <a:schemeClr val="lt2"/>
                </a:solidFill>
              </a:rPr>
              <a:t> from the very first click.</a:t>
            </a:r>
            <a:endParaRPr sz="3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lt2"/>
                </a:solidFill>
              </a:rPr>
              <a:t>We don’t need another booking site.</a:t>
            </a:r>
            <a:endParaRPr sz="3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2"/>
                </a:solidFill>
              </a:rPr>
              <a:t>We need a travel </a:t>
            </a:r>
            <a:r>
              <a:rPr b="1" lang="en-US" sz="3000">
                <a:solidFill>
                  <a:schemeClr val="lt2"/>
                </a:solidFill>
              </a:rPr>
              <a:t>concierge</a:t>
            </a:r>
            <a:r>
              <a:rPr lang="en-US" sz="3000">
                <a:solidFill>
                  <a:schemeClr val="lt2"/>
                </a:solidFill>
              </a:rPr>
              <a:t>—one that </a:t>
            </a:r>
            <a:r>
              <a:rPr i="1" lang="en-US" sz="3000">
                <a:solidFill>
                  <a:schemeClr val="lt2"/>
                </a:solidFill>
              </a:rPr>
              <a:t>understands us</a:t>
            </a:r>
            <a:r>
              <a:rPr lang="en-US" sz="3000">
                <a:solidFill>
                  <a:schemeClr val="lt2"/>
                </a:solidFill>
              </a:rPr>
              <a:t>, </a:t>
            </a:r>
            <a:r>
              <a:rPr i="1" lang="en-US" sz="3000">
                <a:solidFill>
                  <a:schemeClr val="lt2"/>
                </a:solidFill>
              </a:rPr>
              <a:t>guides us</a:t>
            </a:r>
            <a:r>
              <a:rPr lang="en-US" sz="3000">
                <a:solidFill>
                  <a:schemeClr val="lt2"/>
                </a:solidFill>
              </a:rPr>
              <a:t>, and </a:t>
            </a:r>
            <a:r>
              <a:rPr i="1" lang="en-US" sz="3000">
                <a:solidFill>
                  <a:schemeClr val="lt2"/>
                </a:solidFill>
              </a:rPr>
              <a:t>grows with us</a:t>
            </a:r>
            <a:r>
              <a:rPr lang="en-US" sz="3000">
                <a:solidFill>
                  <a:schemeClr val="lt2"/>
                </a:solidFill>
              </a:rPr>
              <a:t>.</a:t>
            </a:r>
            <a:endParaRPr sz="30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5143500" y="1520625"/>
            <a:ext cx="8001000" cy="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Theme: Artificial Intelligence &amp; Machine Learning</a:t>
            </a:r>
            <a:endParaRPr i="1" sz="25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4AAD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8" name="Google Shape;108;p3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09" name="Google Shape;109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3"/>
          <p:cNvSpPr txBox="1"/>
          <p:nvPr/>
        </p:nvSpPr>
        <p:spPr>
          <a:xfrm>
            <a:off x="4663100" y="439375"/>
            <a:ext cx="91308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0" i="0" lang="en-US" sz="6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b="0" i="0" sz="6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898050" y="1745100"/>
            <a:ext cx="16491900" cy="85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400">
                <a:solidFill>
                  <a:schemeClr val="lt2"/>
                </a:solidFill>
              </a:rPr>
              <a:t>Radhe: AI Travel Concierge with Live Itinerary</a:t>
            </a:r>
            <a:endParaRPr b="1" sz="44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lt2"/>
                </a:solidFill>
              </a:rPr>
              <a:t>🎯 Core Innovation:</a:t>
            </a:r>
            <a:r>
              <a:rPr lang="en-US" sz="3000">
                <a:solidFill>
                  <a:schemeClr val="lt2"/>
                </a:solidFill>
              </a:rPr>
              <a:t> Multi-Agent Architecture + Real-Time HTML Generation</a:t>
            </a:r>
            <a:endParaRPr sz="3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500">
                <a:solidFill>
                  <a:schemeClr val="lt2"/>
                </a:solidFill>
              </a:rPr>
              <a:t>The Magic Moment</a:t>
            </a:r>
            <a:endParaRPr b="1" sz="35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lt2"/>
                </a:solidFill>
              </a:rPr>
              <a:t>Watch your trip come to life</a:t>
            </a:r>
            <a:r>
              <a:rPr lang="en-US" sz="3000">
                <a:solidFill>
                  <a:schemeClr val="lt2"/>
                </a:solidFill>
              </a:rPr>
              <a:t> as you talk - each decision instantly updates a beautiful, shareable itinerary.</a:t>
            </a:r>
            <a:endParaRPr sz="3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500">
                <a:solidFill>
                  <a:schemeClr val="lt2"/>
                </a:solidFill>
              </a:rPr>
              <a:t>Key Differentiators</a:t>
            </a:r>
            <a:endParaRPr b="1" sz="35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🤖 6 Specialized AI Agents</a:t>
            </a:r>
            <a:r>
              <a:rPr lang="en-US" sz="3000">
                <a:solidFill>
                  <a:schemeClr val="lt2"/>
                </a:solidFill>
              </a:rPr>
              <a:t> working in concert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📄 Live HTML Itinerary</a:t>
            </a:r>
            <a:r>
              <a:rPr lang="en-US" sz="3000">
                <a:solidFill>
                  <a:schemeClr val="lt2"/>
                </a:solidFill>
              </a:rPr>
              <a:t> that evolves with conversation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🔍 Google Search Grounding</a:t>
            </a:r>
            <a:r>
              <a:rPr lang="en-US" sz="3000">
                <a:solidFill>
                  <a:schemeClr val="lt2"/>
                </a:solidFill>
              </a:rPr>
              <a:t> for real-time insights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💬 Single Conversation</a:t>
            </a:r>
            <a:r>
              <a:rPr lang="en-US" sz="3000">
                <a:solidFill>
                  <a:schemeClr val="lt2"/>
                </a:solidFill>
              </a:rPr>
              <a:t> replaces 20+ websites</a:t>
            </a:r>
            <a:endParaRPr sz="3000"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11018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i="0" lang="en-US" sz="3000" u="none" cap="none" strike="noStrike">
                <a:solidFill>
                  <a:schemeClr val="lt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b="0" i="0" sz="30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7" name="Google Shape;117;p4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18" name="Google Shape;11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261340" y="121160"/>
            <a:ext cx="9765318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4"/>
          <p:cNvSpPr txBox="1"/>
          <p:nvPr/>
        </p:nvSpPr>
        <p:spPr>
          <a:xfrm>
            <a:off x="4663104" y="446107"/>
            <a:ext cx="9130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p4" title="Untitled diagram | Mermaid Chart-2025-07-04-064613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567275"/>
            <a:ext cx="18288000" cy="586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6" name="Google Shape;126;p5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27" name="Google Shape;127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5"/>
          <p:cNvSpPr txBox="1"/>
          <p:nvPr/>
        </p:nvSpPr>
        <p:spPr>
          <a:xfrm>
            <a:off x="4832027" y="461525"/>
            <a:ext cx="110067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0" i="0" lang="en-US" sz="6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b="0" i="0" sz="6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 txBox="1"/>
          <p:nvPr/>
        </p:nvSpPr>
        <p:spPr>
          <a:xfrm>
            <a:off x="816426" y="1839325"/>
            <a:ext cx="16437300" cy="20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400">
                <a:solidFill>
                  <a:schemeClr val="lt2"/>
                </a:solidFill>
              </a:rPr>
              <a:t>🎬 THE RADHE EXPERIENCE</a:t>
            </a:r>
            <a:endParaRPr b="1" sz="44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lt2"/>
                </a:solidFill>
              </a:rPr>
              <a:t>End-to-End Travel Lifecycle Management</a:t>
            </a:r>
            <a:endParaRPr b="1" sz="3000">
              <a:solidFill>
                <a:schemeClr val="lt2"/>
              </a:solidFill>
            </a:endParaRPr>
          </a:p>
          <a:p>
            <a:pPr indent="0" lvl="0" marL="0" marR="0" rtl="0" algn="ctr">
              <a:lnSpc>
                <a:spcPct val="111018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i="0" lang="en-US" sz="3500" u="none" cap="none" strike="noStrike">
                <a:solidFill>
                  <a:schemeClr val="lt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b="0" i="0" sz="35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587075" y="9317400"/>
            <a:ext cx="164373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 sz="3000">
                <a:solidFill>
                  <a:schemeClr val="lt2"/>
                </a:solidFill>
              </a:rPr>
              <a:t>Every phase feeds into your Live HTML Itinerary - your complete travel command center</a:t>
            </a:r>
            <a:endParaRPr b="1" i="1" sz="3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925275" y="3537850"/>
            <a:ext cx="8354700" cy="25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53875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lt2"/>
                </a:solidFill>
              </a:rPr>
              <a:t>🌟 Phase 1: Inspiration &amp; Planning</a:t>
            </a:r>
            <a:endParaRPr b="1" sz="2500">
              <a:solidFill>
                <a:schemeClr val="lt2"/>
              </a:solidFill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💡 Inspiration Engine:</a:t>
            </a:r>
            <a:r>
              <a:rPr lang="en-US" sz="2000">
                <a:solidFill>
                  <a:schemeClr val="lt2"/>
                </a:solidFill>
              </a:rPr>
              <a:t> AI discovers dream destinations based on preferences</a:t>
            </a:r>
            <a:endParaRPr sz="2000">
              <a:solidFill>
                <a:schemeClr val="l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📋 Smart Planning:</a:t>
            </a:r>
            <a:r>
              <a:rPr lang="en-US" sz="2000">
                <a:solidFill>
                  <a:schemeClr val="lt2"/>
                </a:solidFill>
              </a:rPr>
              <a:t> Creates detailed itineraries with real-time optimization</a:t>
            </a:r>
            <a:endParaRPr sz="2000">
              <a:solidFill>
                <a:schemeClr val="l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🗓️ Dynamic Scheduling:</a:t>
            </a:r>
            <a:r>
              <a:rPr lang="en-US" sz="2000">
                <a:solidFill>
                  <a:schemeClr val="lt2"/>
                </a:solidFill>
              </a:rPr>
              <a:t> Adapts to your pace and interests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5"/>
          <p:cNvSpPr txBox="1"/>
          <p:nvPr/>
        </p:nvSpPr>
        <p:spPr>
          <a:xfrm>
            <a:off x="9661075" y="3537850"/>
            <a:ext cx="7701600" cy="25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lt2"/>
                </a:solidFill>
              </a:rPr>
              <a:t>🎯 Phase 2: Booking &amp; Preparation</a:t>
            </a:r>
            <a:endParaRPr b="1" sz="2500">
              <a:solidFill>
                <a:schemeClr val="l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🧾 Seamless Booking:</a:t>
            </a:r>
            <a:r>
              <a:rPr lang="en-US" sz="2000">
                <a:solidFill>
                  <a:schemeClr val="lt2"/>
                </a:solidFill>
              </a:rPr>
              <a:t> Handles reservations across multiple platforms</a:t>
            </a:r>
            <a:endParaRPr sz="2000">
              <a:solidFill>
                <a:schemeClr val="l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📩 Instant Confirmations:</a:t>
            </a:r>
            <a:r>
              <a:rPr lang="en-US" sz="2000">
                <a:solidFill>
                  <a:schemeClr val="lt2"/>
                </a:solidFill>
              </a:rPr>
              <a:t> All details consolidated in one place</a:t>
            </a:r>
            <a:endParaRPr sz="2000">
              <a:solidFill>
                <a:schemeClr val="l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🧳 Pre-Trip Prep:</a:t>
            </a:r>
            <a:r>
              <a:rPr lang="en-US" sz="2000">
                <a:solidFill>
                  <a:schemeClr val="lt2"/>
                </a:solidFill>
              </a:rPr>
              <a:t> Packing lists, weather alerts, travel docs</a:t>
            </a:r>
            <a:endParaRPr sz="2000">
              <a:solidFill>
                <a:schemeClr val="lt2"/>
              </a:solidFill>
            </a:endParaRPr>
          </a:p>
        </p:txBody>
      </p:sp>
      <p:sp>
        <p:nvSpPr>
          <p:cNvPr id="133" name="Google Shape;133;p5"/>
          <p:cNvSpPr txBox="1"/>
          <p:nvPr/>
        </p:nvSpPr>
        <p:spPr>
          <a:xfrm>
            <a:off x="925275" y="6640450"/>
            <a:ext cx="8354700" cy="23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lt2"/>
                </a:solidFill>
              </a:rPr>
              <a:t>🚀 Phase 3: Live Travel Support</a:t>
            </a:r>
            <a:endParaRPr b="1" sz="2500">
              <a:solidFill>
                <a:schemeClr val="l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📱 Real-Time Assistance:</a:t>
            </a:r>
            <a:r>
              <a:rPr lang="en-US" sz="2000">
                <a:solidFill>
                  <a:schemeClr val="lt2"/>
                </a:solidFill>
              </a:rPr>
              <a:t> 24/7 support during your journey</a:t>
            </a:r>
            <a:endParaRPr sz="2000">
              <a:solidFill>
                <a:schemeClr val="l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🗺️ Local Intelligence:</a:t>
            </a:r>
            <a:r>
              <a:rPr lang="en-US" sz="2000">
                <a:solidFill>
                  <a:schemeClr val="lt2"/>
                </a:solidFill>
              </a:rPr>
              <a:t> Hidden gems and authentic experiences</a:t>
            </a:r>
            <a:endParaRPr sz="2000">
              <a:solidFill>
                <a:schemeClr val="l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💰 Budget Tracking:</a:t>
            </a:r>
            <a:r>
              <a:rPr lang="en-US" sz="2000">
                <a:solidFill>
                  <a:schemeClr val="lt2"/>
                </a:solidFill>
              </a:rPr>
              <a:t> Live expense monitoring and optimization</a:t>
            </a:r>
            <a:endParaRPr sz="2000">
              <a:solidFill>
                <a:schemeClr val="l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🚨 Emergency Ready:</a:t>
            </a:r>
            <a:r>
              <a:rPr lang="en-US" sz="2000">
                <a:solidFill>
                  <a:schemeClr val="lt2"/>
                </a:solidFill>
              </a:rPr>
              <a:t> Instant access to local emergency contacts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5"/>
          <p:cNvSpPr txBox="1"/>
          <p:nvPr/>
        </p:nvSpPr>
        <p:spPr>
          <a:xfrm>
            <a:off x="9661075" y="6639725"/>
            <a:ext cx="7701600" cy="20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lt2"/>
                </a:solidFill>
              </a:rPr>
              <a:t>🔄 Phase 4: Post-Trip Intelligence</a:t>
            </a:r>
            <a:endParaRPr b="1" sz="2500">
              <a:solidFill>
                <a:schemeClr val="l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📋 Trip Analytics:</a:t>
            </a:r>
            <a:r>
              <a:rPr lang="en-US" sz="2000">
                <a:solidFill>
                  <a:schemeClr val="lt2"/>
                </a:solidFill>
              </a:rPr>
              <a:t> Comprehensive summary and insights</a:t>
            </a:r>
            <a:endParaRPr sz="2000">
              <a:solidFill>
                <a:schemeClr val="l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●"/>
            </a:pPr>
            <a:r>
              <a:rPr b="1" lang="en-US" sz="2000">
                <a:solidFill>
                  <a:schemeClr val="lt2"/>
                </a:solidFill>
              </a:rPr>
              <a:t>🧭 Future Planning:</a:t>
            </a:r>
            <a:r>
              <a:rPr lang="en-US" sz="2000">
                <a:solidFill>
                  <a:schemeClr val="lt2"/>
                </a:solidFill>
              </a:rPr>
              <a:t> Learns from your preferences for next adventures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0" name="Google Shape;140;p6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41" name="Google Shape;141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6"/>
          <p:cNvSpPr txBox="1"/>
          <p:nvPr/>
        </p:nvSpPr>
        <p:spPr>
          <a:xfrm>
            <a:off x="3891202" y="358950"/>
            <a:ext cx="109794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0" i="0" lang="en-US" sz="6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b="0" i="0" sz="6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6"/>
          <p:cNvSpPr txBox="1"/>
          <p:nvPr/>
        </p:nvSpPr>
        <p:spPr>
          <a:xfrm>
            <a:off x="925275" y="1766250"/>
            <a:ext cx="7947300" cy="83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2"/>
                </a:solidFill>
              </a:rPr>
              <a:t>🌟 Revolutionary Features</a:t>
            </a:r>
            <a:endParaRPr b="1" sz="36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6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Live HTML Generation</a:t>
            </a:r>
            <a:r>
              <a:rPr lang="en-US" sz="3000">
                <a:solidFill>
                  <a:schemeClr val="lt2"/>
                </a:solidFill>
              </a:rPr>
              <a:t> - First-ever real-time itinerary updates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Multi-Agent Orchestration</a:t>
            </a:r>
            <a:r>
              <a:rPr lang="en-US" sz="3000">
                <a:solidFill>
                  <a:schemeClr val="lt2"/>
                </a:solidFill>
              </a:rPr>
              <a:t> - Specialized expertise working together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Conversational UX</a:t>
            </a:r>
            <a:r>
              <a:rPr lang="en-US" sz="3000">
                <a:solidFill>
                  <a:schemeClr val="lt2"/>
                </a:solidFill>
              </a:rPr>
              <a:t> - Natural dialogue replaces form-filling hell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Google Search Integration</a:t>
            </a:r>
            <a:r>
              <a:rPr lang="en-US" sz="3000">
                <a:solidFill>
                  <a:schemeClr val="lt2"/>
                </a:solidFill>
              </a:rPr>
              <a:t> - Up-to-the-minute local insights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Interactive Approval System</a:t>
            </a:r>
            <a:r>
              <a:rPr lang="en-US" sz="3000">
                <a:solidFill>
                  <a:schemeClr val="lt2"/>
                </a:solidFill>
              </a:rPr>
              <a:t> - You're in control at every step</a:t>
            </a:r>
            <a:endParaRPr sz="3000">
              <a:solidFill>
                <a:schemeClr val="lt2"/>
              </a:solidFill>
            </a:endParaRPr>
          </a:p>
        </p:txBody>
      </p:sp>
      <p:sp>
        <p:nvSpPr>
          <p:cNvPr id="144" name="Google Shape;144;p6"/>
          <p:cNvSpPr txBox="1"/>
          <p:nvPr/>
        </p:nvSpPr>
        <p:spPr>
          <a:xfrm>
            <a:off x="9415375" y="1766250"/>
            <a:ext cx="7947300" cy="83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2"/>
                </a:solidFill>
              </a:rPr>
              <a:t>🎯 Technical Innovation</a:t>
            </a:r>
            <a:endParaRPr b="1" sz="36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6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Incremental Decision Making</a:t>
            </a:r>
            <a:r>
              <a:rPr lang="en-US" sz="3000">
                <a:solidFill>
                  <a:schemeClr val="lt2"/>
                </a:solidFill>
              </a:rPr>
              <a:t> - Step-by-step with instant feedback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Modular Architecture</a:t>
            </a:r>
            <a:r>
              <a:rPr lang="en-US" sz="3000">
                <a:solidFill>
                  <a:schemeClr val="lt2"/>
                </a:solidFill>
              </a:rPr>
              <a:t> - Easily expandable beyond travel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State Management</a:t>
            </a:r>
            <a:r>
              <a:rPr lang="en-US" sz="3000">
                <a:solidFill>
                  <a:schemeClr val="lt2"/>
                </a:solidFill>
              </a:rPr>
              <a:t> - Sophisticated coordination across agents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Real-Time Rendering</a:t>
            </a:r>
            <a:r>
              <a:rPr lang="en-US" sz="3000">
                <a:solidFill>
                  <a:schemeClr val="lt2"/>
                </a:solidFill>
              </a:rPr>
              <a:t> - Beautiful CSS-styled documents</a:t>
            </a:r>
            <a:endParaRPr sz="3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6bc40e11a6_0_9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0" name="Google Shape;150;g36bc40e11a6_0_9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51" name="Google Shape;151;g36bc40e11a6_0_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7" y="2189385"/>
            <a:ext cx="7945946" cy="444973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36bc40e11a6_0_9"/>
          <p:cNvSpPr txBox="1"/>
          <p:nvPr/>
        </p:nvSpPr>
        <p:spPr>
          <a:xfrm>
            <a:off x="3135200" y="440600"/>
            <a:ext cx="12491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62"/>
              <a:buFont typeface="Arial"/>
              <a:buNone/>
            </a:pPr>
            <a:r>
              <a:rPr lang="en-US" sz="5662">
                <a:solidFill>
                  <a:schemeClr val="lt1"/>
                </a:solidFill>
              </a:rPr>
              <a:t>DRAWBACK AND SHOWSTOPPERS</a:t>
            </a:r>
            <a:endParaRPr sz="6300">
              <a:solidFill>
                <a:srgbClr val="FFFFFF"/>
              </a:solidFill>
            </a:endParaRPr>
          </a:p>
        </p:txBody>
      </p:sp>
      <p:sp>
        <p:nvSpPr>
          <p:cNvPr id="153" name="Google Shape;153;g36bc40e11a6_0_9"/>
          <p:cNvSpPr txBox="1"/>
          <p:nvPr/>
        </p:nvSpPr>
        <p:spPr>
          <a:xfrm>
            <a:off x="925275" y="1766250"/>
            <a:ext cx="7947300" cy="83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2"/>
                </a:solidFill>
              </a:rPr>
              <a:t>Acknowledged Limitations</a:t>
            </a:r>
            <a:endParaRPr b="1" sz="36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API Dependencies</a:t>
            </a:r>
            <a:r>
              <a:rPr lang="en-US" sz="3000">
                <a:solidFill>
                  <a:schemeClr val="lt2"/>
                </a:solidFill>
              </a:rPr>
              <a:t> → </a:t>
            </a:r>
            <a:r>
              <a:rPr i="1" lang="en-US" sz="3000">
                <a:solidFill>
                  <a:schemeClr val="lt2"/>
                </a:solidFill>
              </a:rPr>
              <a:t>Fallback systems &amp; cached data</a:t>
            </a:r>
            <a:endParaRPr i="1"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Complex Orchestration</a:t>
            </a:r>
            <a:r>
              <a:rPr lang="en-US" sz="3000">
                <a:solidFill>
                  <a:schemeClr val="lt2"/>
                </a:solidFill>
              </a:rPr>
              <a:t> → </a:t>
            </a:r>
            <a:r>
              <a:rPr i="1" lang="en-US" sz="3000">
                <a:solidFill>
                  <a:schemeClr val="lt2"/>
                </a:solidFill>
              </a:rPr>
              <a:t>Robust state management architecture</a:t>
            </a:r>
            <a:endParaRPr i="1"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Privacy Concerns</a:t>
            </a:r>
            <a:r>
              <a:rPr lang="en-US" sz="3000">
                <a:solidFill>
                  <a:schemeClr val="lt2"/>
                </a:solidFill>
              </a:rPr>
              <a:t> → </a:t>
            </a:r>
            <a:r>
              <a:rPr i="1" lang="en-US" sz="3000">
                <a:solidFill>
                  <a:schemeClr val="lt2"/>
                </a:solidFill>
              </a:rPr>
              <a:t>End-to-end encryption &amp; data minimization</a:t>
            </a:r>
            <a:endParaRPr i="1"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Development Complexity</a:t>
            </a:r>
            <a:r>
              <a:rPr lang="en-US" sz="3000">
                <a:solidFill>
                  <a:schemeClr val="lt2"/>
                </a:solidFill>
              </a:rPr>
              <a:t> → </a:t>
            </a:r>
            <a:r>
              <a:rPr i="1" lang="en-US" sz="3000">
                <a:solidFill>
                  <a:schemeClr val="lt2"/>
                </a:solidFill>
              </a:rPr>
              <a:t>Modular design for incremental deployment</a:t>
            </a:r>
            <a:endParaRPr i="1" sz="3000">
              <a:solidFill>
                <a:schemeClr val="lt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3000">
              <a:solidFill>
                <a:schemeClr val="lt2"/>
              </a:solidFill>
            </a:endParaRPr>
          </a:p>
        </p:txBody>
      </p:sp>
      <p:sp>
        <p:nvSpPr>
          <p:cNvPr id="154" name="Google Shape;154;g36bc40e11a6_0_9"/>
          <p:cNvSpPr txBox="1"/>
          <p:nvPr/>
        </p:nvSpPr>
        <p:spPr>
          <a:xfrm>
            <a:off x="9415375" y="1766250"/>
            <a:ext cx="7947300" cy="83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2"/>
                </a:solidFill>
              </a:rPr>
              <a:t>🛡️ Risk Mitigation Strategy</a:t>
            </a:r>
            <a:endParaRPr b="1" sz="36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6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Progressive Enhancement</a:t>
            </a:r>
            <a:r>
              <a:rPr lang="en-US" sz="3000">
                <a:solidFill>
                  <a:schemeClr val="lt2"/>
                </a:solidFill>
              </a:rPr>
              <a:t> - Core features work offline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Graceful Degradation</a:t>
            </a:r>
            <a:r>
              <a:rPr lang="en-US" sz="3000">
                <a:solidFill>
                  <a:schemeClr val="lt2"/>
                </a:solidFill>
              </a:rPr>
              <a:t> - Single agent fallback mode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Privacy by Design</a:t>
            </a:r>
            <a:r>
              <a:rPr lang="en-US" sz="3000">
                <a:solidFill>
                  <a:schemeClr val="lt2"/>
                </a:solidFill>
              </a:rPr>
              <a:t> - No sensitive data storage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Iterative Development</a:t>
            </a:r>
            <a:r>
              <a:rPr lang="en-US" sz="3000">
                <a:solidFill>
                  <a:schemeClr val="lt2"/>
                </a:solidFill>
              </a:rPr>
              <a:t> - MVP with core agents first</a:t>
            </a:r>
            <a:endParaRPr sz="3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0" name="Google Shape;160;p8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61" name="Google Shape;161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8"/>
          <p:cNvSpPr txBox="1"/>
          <p:nvPr/>
        </p:nvSpPr>
        <p:spPr>
          <a:xfrm>
            <a:off x="4815491" y="453032"/>
            <a:ext cx="91308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6300">
                <a:solidFill>
                  <a:schemeClr val="lt2"/>
                </a:solidFill>
              </a:rPr>
              <a:t>HackSmith</a:t>
            </a:r>
            <a:endParaRPr sz="6300">
              <a:solidFill>
                <a:schemeClr val="lt2"/>
              </a:solidFill>
              <a:highlight>
                <a:srgbClr val="FFFFFF"/>
              </a:highlight>
            </a:endParaRPr>
          </a:p>
        </p:txBody>
      </p:sp>
      <p:sp>
        <p:nvSpPr>
          <p:cNvPr id="163" name="Google Shape;163;p8"/>
          <p:cNvSpPr txBox="1"/>
          <p:nvPr/>
        </p:nvSpPr>
        <p:spPr>
          <a:xfrm>
            <a:off x="938850" y="1797275"/>
            <a:ext cx="9565800" cy="4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600">
                <a:solidFill>
                  <a:schemeClr val="lt2"/>
                </a:solidFill>
              </a:rPr>
              <a:t>🎯 Arpit Singh - Team Leader &amp; Architect</a:t>
            </a:r>
            <a:endParaRPr b="1" sz="36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3000">
                <a:solidFill>
                  <a:schemeClr val="lt2"/>
                </a:solidFill>
              </a:rPr>
              <a:t>The visionary driving Radhe's multi-agent revolution</a:t>
            </a:r>
            <a:endParaRPr i="1"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📱 Contact:</a:t>
            </a:r>
            <a:r>
              <a:rPr lang="en-US" sz="3000">
                <a:solidFill>
                  <a:schemeClr val="lt2"/>
                </a:solidFill>
              </a:rPr>
              <a:t> +91-9571845422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📧 Email:</a:t>
            </a:r>
            <a:r>
              <a:rPr lang="en-US" sz="3000">
                <a:solidFill>
                  <a:schemeClr val="lt2"/>
                </a:solidFill>
              </a:rPr>
              <a:t> arpit2005singh@gmail.com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🔗 LinkedIn:</a:t>
            </a:r>
            <a:r>
              <a:rPr lang="en-US" sz="3000">
                <a:solidFill>
                  <a:schemeClr val="lt2"/>
                </a:solidFill>
              </a:rPr>
              <a:t> </a:t>
            </a:r>
            <a:r>
              <a:rPr lang="en-US" sz="3000" u="sng">
                <a:solidFill>
                  <a:schemeClr val="lt2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linkedin.com/in/arpit-singh-45433b311</a:t>
            </a:r>
            <a:endParaRPr sz="3000" u="sng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💻 GitHub:</a:t>
            </a:r>
            <a:r>
              <a:rPr lang="en-US" sz="3000">
                <a:solidFill>
                  <a:schemeClr val="lt2"/>
                </a:solidFill>
              </a:rPr>
              <a:t> </a:t>
            </a:r>
            <a:r>
              <a:rPr lang="en-US" sz="3000" u="sng">
                <a:solidFill>
                  <a:schemeClr val="lt2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github.com/Arpit-Singh320</a:t>
            </a:r>
            <a:endParaRPr sz="3000" u="sng">
              <a:solidFill>
                <a:schemeClr val="lt2"/>
              </a:solidFill>
            </a:endParaRPr>
          </a:p>
          <a:p>
            <a:pPr indent="0" lvl="0" marL="0" marR="0" rtl="0" algn="ctr">
              <a:lnSpc>
                <a:spcPct val="111018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t/>
            </a:r>
            <a:endParaRPr b="1" sz="3000">
              <a:solidFill>
                <a:schemeClr val="lt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64" name="Google Shape;164;p8"/>
          <p:cNvSpPr txBox="1"/>
          <p:nvPr/>
        </p:nvSpPr>
        <p:spPr>
          <a:xfrm>
            <a:off x="938850" y="6013175"/>
            <a:ext cx="9565800" cy="4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600">
                <a:solidFill>
                  <a:schemeClr val="lt2"/>
                </a:solidFill>
              </a:rPr>
              <a:t>⚡ Mahi Gupta - Technical Co-Founder</a:t>
            </a:r>
            <a:endParaRPr b="1" sz="36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3000">
                <a:solidFill>
                  <a:schemeClr val="lt2"/>
                </a:solidFill>
              </a:rPr>
              <a:t>The technical powerhouse making Radhe's vision reality</a:t>
            </a:r>
            <a:endParaRPr i="1"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📱 Contact:</a:t>
            </a:r>
            <a:r>
              <a:rPr lang="en-US" sz="3000">
                <a:solidFill>
                  <a:schemeClr val="lt2"/>
                </a:solidFill>
              </a:rPr>
              <a:t> +91-7470727294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📧 Email:</a:t>
            </a:r>
            <a:r>
              <a:rPr lang="en-US" sz="3000">
                <a:solidFill>
                  <a:schemeClr val="lt2"/>
                </a:solidFill>
              </a:rPr>
              <a:t> mahig8828@gmail.com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🔗 LinkedIn:</a:t>
            </a:r>
            <a:r>
              <a:rPr lang="en-US" sz="3000">
                <a:solidFill>
                  <a:schemeClr val="lt2"/>
                </a:solidFill>
              </a:rPr>
              <a:t> </a:t>
            </a:r>
            <a:r>
              <a:rPr lang="en-US" sz="3000" u="sng">
                <a:solidFill>
                  <a:schemeClr val="lt2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linkedin.com/in/mahi-gupta-124866329</a:t>
            </a:r>
            <a:endParaRPr sz="3000" u="sng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b="1" lang="en-US" sz="3000">
                <a:solidFill>
                  <a:schemeClr val="lt2"/>
                </a:solidFill>
              </a:rPr>
              <a:t>💻 GitHub:</a:t>
            </a:r>
            <a:r>
              <a:rPr lang="en-US" sz="3000">
                <a:solidFill>
                  <a:schemeClr val="lt2"/>
                </a:solidFill>
              </a:rPr>
              <a:t> </a:t>
            </a:r>
            <a:r>
              <a:rPr lang="en-US" sz="3000" u="sng">
                <a:solidFill>
                  <a:schemeClr val="lt2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github.com/Mahi694</a:t>
            </a:r>
            <a:endParaRPr sz="3000" u="sng">
              <a:solidFill>
                <a:schemeClr val="lt2"/>
              </a:solidFill>
            </a:endParaRPr>
          </a:p>
          <a:p>
            <a:pPr indent="0" lvl="0" marL="0" marR="0" rtl="0" algn="ctr">
              <a:lnSpc>
                <a:spcPct val="111018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t/>
            </a:r>
            <a:endParaRPr b="1" sz="3000">
              <a:solidFill>
                <a:schemeClr val="lt2"/>
              </a:solidFill>
            </a:endParaRPr>
          </a:p>
        </p:txBody>
      </p:sp>
      <p:sp>
        <p:nvSpPr>
          <p:cNvPr id="165" name="Google Shape;165;p8"/>
          <p:cNvSpPr txBox="1"/>
          <p:nvPr/>
        </p:nvSpPr>
        <p:spPr>
          <a:xfrm>
            <a:off x="11457225" y="1797275"/>
            <a:ext cx="5932800" cy="3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lt2"/>
                </a:solidFill>
              </a:rPr>
              <a:t>🏆 Key Strengths:</a:t>
            </a:r>
            <a:endParaRPr b="1"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lang="en-US" sz="3000">
                <a:solidFill>
                  <a:schemeClr val="lt2"/>
                </a:solidFill>
              </a:rPr>
              <a:t>AI/ML Architecture Design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lang="en-US" sz="3000">
                <a:solidFill>
                  <a:schemeClr val="lt2"/>
                </a:solidFill>
              </a:rPr>
              <a:t>Multi-Agent System Development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lang="en-US" sz="3000">
                <a:solidFill>
                  <a:schemeClr val="lt2"/>
                </a:solidFill>
              </a:rPr>
              <a:t>Full-Stack Engineering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lang="en-US" sz="3000">
                <a:solidFill>
                  <a:schemeClr val="lt2"/>
                </a:solidFill>
              </a:rPr>
              <a:t>Product Vision &amp; Strategy</a:t>
            </a:r>
            <a:endParaRPr sz="3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8"/>
          <p:cNvSpPr txBox="1"/>
          <p:nvPr/>
        </p:nvSpPr>
        <p:spPr>
          <a:xfrm>
            <a:off x="11457225" y="6271175"/>
            <a:ext cx="5932800" cy="39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lt2"/>
                </a:solidFill>
              </a:rPr>
              <a:t>🏆 Key Strengths:</a:t>
            </a:r>
            <a:endParaRPr b="1"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lang="en-US" sz="3000">
                <a:solidFill>
                  <a:schemeClr val="lt2"/>
                </a:solidFill>
              </a:rPr>
              <a:t>Backend Systems &amp; APIs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lang="en-US" sz="3000">
                <a:solidFill>
                  <a:schemeClr val="lt2"/>
                </a:solidFill>
              </a:rPr>
              <a:t>Database Architecture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lang="en-US" sz="3000">
                <a:solidFill>
                  <a:schemeClr val="lt2"/>
                </a:solidFill>
              </a:rPr>
              <a:t>Cloud Infrastructure</a:t>
            </a:r>
            <a:endParaRPr sz="3000">
              <a:solidFill>
                <a:schemeClr val="lt2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Char char="●"/>
            </a:pPr>
            <a:r>
              <a:rPr lang="en-US" sz="3000">
                <a:solidFill>
                  <a:schemeClr val="lt2"/>
                </a:solidFill>
              </a:rPr>
              <a:t>System Integration</a:t>
            </a:r>
            <a:endParaRPr sz="30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2" name="Google Shape;172;p9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73" name="Google Shape;173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-556254" y="54432"/>
            <a:ext cx="19740133" cy="10205337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9"/>
          <p:cNvSpPr txBox="1"/>
          <p:nvPr/>
        </p:nvSpPr>
        <p:spPr>
          <a:xfrm>
            <a:off x="3242110" y="1997255"/>
            <a:ext cx="11803800" cy="6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14"/>
              <a:buFont typeface="Arial"/>
              <a:buNone/>
            </a:pPr>
            <a:r>
              <a:rPr b="1" i="0" lang="en-US" sz="19014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